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5"/>
    <p:restoredTop sz="92350"/>
  </p:normalViewPr>
  <p:slideViewPr>
    <p:cSldViewPr snapToGrid="0" snapToObjects="1">
      <p:cViewPr varScale="1">
        <p:scale>
          <a:sx n="117" d="100"/>
          <a:sy n="11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495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800" b="0" i="1" u="none" strike="noStrike" kern="1200" cap="none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Anastatica</a:t>
            </a:r>
            <a:r>
              <a:rPr lang="en-US" sz="1800" b="0" i="0" u="none" strike="noStrike" kern="1200" cap="none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8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8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rose of Jericho (</a:t>
            </a:r>
            <a:r>
              <a:rPr lang="en-US" sz="1800" b="0" i="0" u="none" strike="noStrike" kern="1200" cap="none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Brassicaceae</a:t>
            </a:r>
            <a:r>
              <a:rPr lang="en-US" sz="18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800" b="0" i="1" u="none" strike="noStrike" kern="1200" cap="none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A.thaliana</a:t>
            </a:r>
            <a:r>
              <a:rPr lang="en-US" sz="18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8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8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135Mbp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8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Mimosa moves by contact</a:t>
            </a:r>
            <a:endParaRPr lang="en-US" sz="1800" b="0" i="0" u="none" strike="noStrike" kern="1200" cap="none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818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 smtClean="0"/>
              <a:t>plants </a:t>
            </a:r>
            <a:r>
              <a:rPr lang="en-US" sz="1800" b="0" i="0" u="none" strike="noStrike" cap="none" baseline="0" dirty="0" smtClean="0"/>
              <a:t>that only grow in the particular area?</a:t>
            </a:r>
            <a:r>
              <a:rPr lang="en-US" sz="1800" b="0" i="0" u="none" strike="noStrike" cap="none" baseline="0" dirty="0"/>
              <a:t> </a:t>
            </a:r>
            <a:r>
              <a:rPr lang="en-US" sz="1800" b="0" i="0" u="none" strike="noStrike" cap="none" baseline="0" dirty="0" smtClean="0"/>
              <a:t>animals that are not found in other area because of the climate preference. pollinator.</a:t>
            </a:r>
          </a:p>
        </p:txBody>
      </p:sp>
    </p:spTree>
    <p:extLst>
      <p:ext uri="{BB962C8B-B14F-4D97-AF65-F5344CB8AC3E}">
        <p14:creationId xmlns:p14="http://schemas.microsoft.com/office/powerpoint/2010/main" val="1370120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800" b="0" i="0" u="none" strike="noStrike" cap="none" dirty="0" smtClean="0"/>
              <a:t>Biotic</a:t>
            </a:r>
            <a:r>
              <a:rPr lang="en-US" sz="1800" b="0" i="0" u="none" strike="noStrike" cap="none" baseline="0" dirty="0" smtClean="0"/>
              <a:t> constraints -&gt; </a:t>
            </a:r>
            <a:r>
              <a:rPr lang="en-US" sz="1800" b="0" i="0" u="none" strike="noStrike" cap="none" dirty="0" smtClean="0"/>
              <a:t>Disequilibrium </a:t>
            </a:r>
            <a:r>
              <a:rPr lang="en-US" sz="1800" b="0" i="0" u="none" strike="noStrike" cap="none" dirty="0"/>
              <a:t>between species – i.e. between butterfly and host plant or between predator and prey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warming experiments at 11 locations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Vascular plants grew significantly taller under the warming treatment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species diversity, evenness, and richness decreased in response to </a:t>
            </a:r>
            <a:r>
              <a:rPr lang="en-US" dirty="0" smtClean="0"/>
              <a:t>warming</a:t>
            </a:r>
            <a:endParaRPr lang="en-US" dirty="0" smtClean="0"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58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  <p:sp>
        <p:nvSpPr>
          <p:cNvPr id="182" name="Shape 182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5105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90077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Species distribution models predicts</a:t>
            </a:r>
            <a:endParaRPr dirty="0"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558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379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0" i="0" u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Depletion </a:t>
            </a:r>
            <a:r>
              <a:rPr lang="mr-IN" sz="1800" b="0" i="0" u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800" b="0" i="0" u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how many</a:t>
            </a:r>
            <a:r>
              <a:rPr lang="en-US" sz="1800" b="0" i="0" u="none" baseline="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times does it have to find it</a:t>
            </a:r>
            <a:endParaRPr dirty="0"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512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6028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found Mosquitos that requires shorter</a:t>
            </a:r>
            <a:r>
              <a:rPr lang="en-US" baseline="0" dirty="0" smtClean="0"/>
              <a:t> dormancy</a:t>
            </a:r>
            <a:endParaRPr dirty="0"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05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 smtClean="0"/>
              <a:t>Paris agreement</a:t>
            </a: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8262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1494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69994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385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800" b="0" i="0" u="none" strike="noStrike" cap="none" dirty="0" smtClean="0"/>
              <a:t>Moss campion, cushion pink, common all over the high arctic and tundra</a:t>
            </a:r>
            <a:endParaRPr sz="1800" b="0" i="0" u="none" strike="noStrike" cap="none" dirty="0"/>
          </a:p>
        </p:txBody>
      </p:sp>
      <p:sp>
        <p:nvSpPr>
          <p:cNvPr id="332" name="Shape 332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5547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38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60175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548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 between aspects of climate and species' occurrences to estimate the conditions that are suitable to maintain viable populations.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285010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230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800" b="0" i="0" u="none" strike="noStrike" cap="none" dirty="0" err="1" smtClean="0"/>
              <a:t>Phenological</a:t>
            </a:r>
            <a:r>
              <a:rPr lang="en-US" sz="1800" b="0" i="0" u="none" strike="noStrike" cap="none" dirty="0" smtClean="0"/>
              <a:t> 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800" b="0" i="0" u="none" strike="noStrike" cap="none" dirty="0" smtClean="0"/>
              <a:t>more than 80% were changed as predicted (longer than 20 years)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800" b="0" i="0" u="none" strike="noStrike" cap="none" dirty="0" smtClean="0"/>
              <a:t>apply diverse analyses to more than 1,700 species, and show that recent biological trends match climate change predictions</a:t>
            </a:r>
            <a:r>
              <a:rPr lang="en-US" sz="1800" b="0" i="0" u="none" strike="noStrike" cap="none" dirty="0" smtClean="0"/>
              <a:t>.</a:t>
            </a:r>
            <a:endParaRPr lang="en-US" sz="1800" b="0" i="0" u="none" strike="noStrike" cap="none" dirty="0" smtClean="0"/>
          </a:p>
        </p:txBody>
      </p:sp>
    </p:spTree>
    <p:extLst>
      <p:ext uri="{BB962C8B-B14F-4D97-AF65-F5344CB8AC3E}">
        <p14:creationId xmlns:p14="http://schemas.microsoft.com/office/powerpoint/2010/main" val="1768857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50773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past 21,000 calendar years (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full-glacial times (21-17 </a:t>
            </a:r>
            <a:r>
              <a:rPr lang="en-US" sz="1800" b="0" i="0" u="none" strike="noStrike" kern="1200" cap="none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</a:t>
            </a:r>
            <a:r>
              <a:rPr lang="en-US" sz="1800" b="0" i="0" u="none" strike="noStrike" kern="1200" cap="none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palynological</a:t>
            </a:r>
            <a:r>
              <a:rPr lang="en-US" dirty="0" smtClean="0"/>
              <a:t> evidence for individualistic species </a:t>
            </a:r>
            <a:endParaRPr dirty="0"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20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3733800" y="723900"/>
            <a:ext cx="5410200" cy="5486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Selaginella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lepidophylla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aka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Resurrection plant, false rose of Jericho)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Species of desert plant in the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spikemoss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family (lycophytes evolved 400 million years ago and lack true leaves and roots)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Sold as a novelty plant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Selaginella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moellendorffii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genome sequenced (smallest plant genome yet 127Mbp)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to identify genes for drought tolerance for use in crops</a:t>
            </a:r>
          </a:p>
          <a:p>
            <a:pPr marL="0" marR="0" lvl="0" indent="0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2717800" y="0"/>
            <a:ext cx="3486150" cy="7016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 of the Day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23900"/>
            <a:ext cx="37338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0931"/>
            <a:ext cx="2454442" cy="241609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381000" y="1146175"/>
            <a:ext cx="8348400" cy="43278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track climatic changes in the future, range limits would need to move northward 100 km per °C warming, or about </a:t>
            </a:r>
            <a:r>
              <a:rPr lang="en-US" sz="2400" b="0" i="0" u="none" dirty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300 km per century</a:t>
            </a: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an order of magnitude faster than range extension occurred in the past.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Upshot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w</a:t>
            </a: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arming may be </a:t>
            </a:r>
            <a:r>
              <a:rPr lang="en-US" sz="2400" b="0" i="0" u="none" dirty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too fast </a:t>
            </a: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many tree species to track northward sh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ift of their climatic envelope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</a:pPr>
            <a:endParaRPr sz="2400" b="0" i="0" u="none" dirty="0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dirty="0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2400" b="0" i="0" u="none" dirty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What type of species will be able to track changes in climate</a:t>
            </a:r>
            <a:r>
              <a:rPr lang="en-US" sz="2400" b="0" i="0" u="none" dirty="0" smtClean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2400" dirty="0" smtClean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(Discuss)</a:t>
            </a:r>
            <a:endParaRPr lang="en-US" sz="2400" b="0" i="0" u="none" dirty="0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46036" y="6508750"/>
            <a:ext cx="2368550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Davis, Climatic Change 1989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198437" y="187325"/>
            <a:ext cx="8699400" cy="641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6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Are estimated migration rates fast enough?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677862" y="193675"/>
            <a:ext cx="7893000" cy="57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2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What limits the speed of migration?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233350" y="2041525"/>
            <a:ext cx="3872400" cy="2049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Seed dispersal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ollen movement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Biotic constraints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Habitat fragmentation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Geographical barriers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l="15579"/>
          <a:stretch/>
        </p:blipFill>
        <p:spPr>
          <a:xfrm rot="5400000">
            <a:off x="3892550" y="1593849"/>
            <a:ext cx="5778499" cy="45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2270125" y="112711"/>
            <a:ext cx="4387800" cy="519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2800" b="0" i="0" u="none" dirty="0" smtClean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2. Phenotypic </a:t>
            </a:r>
            <a:r>
              <a:rPr lang="en-US" sz="2800" b="0" i="0" u="none" dirty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Plasticity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111750" y="627062"/>
            <a:ext cx="22732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Walker </a:t>
            </a:r>
            <a:r>
              <a:rPr lang="en-US" sz="1400" b="0" i="1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al</a:t>
            </a:r>
            <a:r>
              <a:rPr lang="en-US" sz="1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., PNAS 2006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r="51103"/>
          <a:stretch/>
        </p:blipFill>
        <p:spPr>
          <a:xfrm>
            <a:off x="631825" y="931862"/>
            <a:ext cx="3305174" cy="360838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152400" y="4768850"/>
            <a:ext cx="8835000" cy="191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 response to climate warming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growing seasons at 1-3 degree increase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Vascular plants will grow taller and become more massive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 species will increase in frequency (e.g. deciduous shrubs)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Others (e.g. lichens) will decline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leading to a</a:t>
            </a: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decrease in diversity</a:t>
            </a: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l="49459" b="6159"/>
          <a:stretch/>
        </p:blipFill>
        <p:spPr>
          <a:xfrm>
            <a:off x="5111750" y="1157287"/>
            <a:ext cx="3416400" cy="33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263525" y="139700"/>
            <a:ext cx="5197500" cy="641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200" b="0" i="0" u="none" dirty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Limits to the extent of plasticity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plant can only grow so tall or flower so early → constrained by genetics.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200" b="0" i="0" u="none" dirty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Plasticity can slow adaptive change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 lang="en-US" sz="2400" b="0" i="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3200" b="0" i="0" u="none" dirty="0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200" b="0" i="0" u="none" dirty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Plasticity is a trait that could be selected for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Selection for genotypes able to withstand increasingly variable environments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0375" y="660412"/>
            <a:ext cx="3678300" cy="55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10982325" y="3878262"/>
            <a:ext cx="184149" cy="36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>
            <a:off x="339725" y="215900"/>
            <a:ext cx="5197474" cy="13096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200" b="0" i="0" u="none" dirty="0" smtClean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3. Adaptation</a:t>
            </a:r>
            <a:endParaRPr lang="en-US" sz="3200" b="0" i="0" u="none" dirty="0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062" y="1208611"/>
            <a:ext cx="5958000" cy="46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2193925" y="163512"/>
            <a:ext cx="4387800" cy="57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2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Adaptation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304800" y="723900"/>
            <a:ext cx="8394699" cy="8223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Adaptation has the potential to help reduce the effects of climate change on extinction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t="3639"/>
          <a:stretch/>
        </p:blipFill>
        <p:spPr>
          <a:xfrm>
            <a:off x="2519600" y="1603375"/>
            <a:ext cx="4090800" cy="43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432900" y="6127075"/>
            <a:ext cx="22782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Aitken et al 2008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182562" y="257175"/>
            <a:ext cx="8821800" cy="58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2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What is the Sustainable Rate of Adaptation?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4191000" y="2932111"/>
            <a:ext cx="4953000" cy="15557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 populations: “a few percent” of a phenotypic standard deviation per generation (Lynch, 1996).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4191000" y="4229100"/>
            <a:ext cx="4953000" cy="15255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91440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Small populations: &lt; 1% of a phenotypic standard deviation per generation (Burger and Lynch, 1995). </a:t>
            </a:r>
          </a:p>
        </p:txBody>
      </p:sp>
      <p:grpSp>
        <p:nvGrpSpPr>
          <p:cNvPr id="208" name="Shape 208"/>
          <p:cNvGrpSpPr/>
          <p:nvPr/>
        </p:nvGrpSpPr>
        <p:grpSpPr>
          <a:xfrm>
            <a:off x="265111" y="1790700"/>
            <a:ext cx="5068887" cy="3673474"/>
            <a:chOff x="838199" y="2514600"/>
            <a:chExt cx="5068887" cy="3673474"/>
          </a:xfrm>
        </p:grpSpPr>
        <p:sp>
          <p:nvSpPr>
            <p:cNvPr id="209" name="Shape 209"/>
            <p:cNvSpPr txBox="1"/>
            <p:nvPr/>
          </p:nvSpPr>
          <p:spPr>
            <a:xfrm>
              <a:off x="3646487" y="2514600"/>
              <a:ext cx="1681161" cy="7016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Mean before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selection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849312" y="2978150"/>
              <a:ext cx="4727575" cy="9683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843" y="119003"/>
                  </a:moveTo>
                  <a:cubicBezTo>
                    <a:pt x="0" y="119003"/>
                    <a:pt x="21371" y="119003"/>
                    <a:pt x="22699" y="119098"/>
                  </a:cubicBezTo>
                  <a:cubicBezTo>
                    <a:pt x="24026" y="119193"/>
                    <a:pt x="20783" y="120000"/>
                    <a:pt x="21788" y="119477"/>
                  </a:cubicBezTo>
                  <a:cubicBezTo>
                    <a:pt x="22793" y="118955"/>
                    <a:pt x="26927" y="116962"/>
                    <a:pt x="28710" y="115870"/>
                  </a:cubicBezTo>
                  <a:cubicBezTo>
                    <a:pt x="30493" y="114778"/>
                    <a:pt x="31232" y="114636"/>
                    <a:pt x="32541" y="112927"/>
                  </a:cubicBezTo>
                  <a:cubicBezTo>
                    <a:pt x="33849" y="111218"/>
                    <a:pt x="35271" y="108702"/>
                    <a:pt x="36523" y="105522"/>
                  </a:cubicBezTo>
                  <a:cubicBezTo>
                    <a:pt x="37774" y="102341"/>
                    <a:pt x="38969" y="97974"/>
                    <a:pt x="40050" y="93750"/>
                  </a:cubicBezTo>
                  <a:cubicBezTo>
                    <a:pt x="41131" y="89525"/>
                    <a:pt x="42155" y="84351"/>
                    <a:pt x="42970" y="80268"/>
                  </a:cubicBezTo>
                  <a:cubicBezTo>
                    <a:pt x="43786" y="76186"/>
                    <a:pt x="44165" y="73860"/>
                    <a:pt x="44924" y="69303"/>
                  </a:cubicBezTo>
                  <a:cubicBezTo>
                    <a:pt x="45682" y="64746"/>
                    <a:pt x="46611" y="58623"/>
                    <a:pt x="47522" y="52927"/>
                  </a:cubicBezTo>
                  <a:cubicBezTo>
                    <a:pt x="48432" y="47231"/>
                    <a:pt x="49475" y="40348"/>
                    <a:pt x="50385" y="35031"/>
                  </a:cubicBezTo>
                  <a:cubicBezTo>
                    <a:pt x="51295" y="29715"/>
                    <a:pt x="52092" y="25253"/>
                    <a:pt x="52983" y="21028"/>
                  </a:cubicBezTo>
                  <a:cubicBezTo>
                    <a:pt x="53874" y="16803"/>
                    <a:pt x="55145" y="11962"/>
                    <a:pt x="55714" y="9636"/>
                  </a:cubicBezTo>
                  <a:cubicBezTo>
                    <a:pt x="56283" y="7310"/>
                    <a:pt x="56112" y="8259"/>
                    <a:pt x="56415" y="7120"/>
                  </a:cubicBezTo>
                  <a:cubicBezTo>
                    <a:pt x="56719" y="5981"/>
                    <a:pt x="56927" y="3987"/>
                    <a:pt x="57534" y="2800"/>
                  </a:cubicBezTo>
                  <a:cubicBezTo>
                    <a:pt x="58141" y="1613"/>
                    <a:pt x="59336" y="0"/>
                    <a:pt x="60094" y="0"/>
                  </a:cubicBezTo>
                  <a:cubicBezTo>
                    <a:pt x="60853" y="0"/>
                    <a:pt x="61573" y="1566"/>
                    <a:pt x="62085" y="2800"/>
                  </a:cubicBezTo>
                  <a:cubicBezTo>
                    <a:pt x="62597" y="4034"/>
                    <a:pt x="62882" y="6218"/>
                    <a:pt x="63185" y="7357"/>
                  </a:cubicBezTo>
                  <a:cubicBezTo>
                    <a:pt x="63489" y="8496"/>
                    <a:pt x="63489" y="8117"/>
                    <a:pt x="63906" y="9636"/>
                  </a:cubicBezTo>
                  <a:cubicBezTo>
                    <a:pt x="64323" y="11155"/>
                    <a:pt x="64987" y="13053"/>
                    <a:pt x="65726" y="16471"/>
                  </a:cubicBezTo>
                  <a:cubicBezTo>
                    <a:pt x="66466" y="19889"/>
                    <a:pt x="67585" y="25680"/>
                    <a:pt x="68343" y="30237"/>
                  </a:cubicBezTo>
                  <a:cubicBezTo>
                    <a:pt x="69102" y="34794"/>
                    <a:pt x="69500" y="38876"/>
                    <a:pt x="70278" y="43813"/>
                  </a:cubicBezTo>
                  <a:cubicBezTo>
                    <a:pt x="71055" y="48750"/>
                    <a:pt x="71643" y="52167"/>
                    <a:pt x="73008" y="59762"/>
                  </a:cubicBezTo>
                  <a:cubicBezTo>
                    <a:pt x="74374" y="67357"/>
                    <a:pt x="76953" y="82167"/>
                    <a:pt x="78470" y="89382"/>
                  </a:cubicBezTo>
                  <a:cubicBezTo>
                    <a:pt x="79987" y="96598"/>
                    <a:pt x="81352" y="100395"/>
                    <a:pt x="82111" y="103053"/>
                  </a:cubicBezTo>
                  <a:cubicBezTo>
                    <a:pt x="82869" y="105712"/>
                    <a:pt x="82452" y="104098"/>
                    <a:pt x="83021" y="105332"/>
                  </a:cubicBezTo>
                  <a:cubicBezTo>
                    <a:pt x="83590" y="106566"/>
                    <a:pt x="84671" y="109082"/>
                    <a:pt x="85581" y="110601"/>
                  </a:cubicBezTo>
                  <a:cubicBezTo>
                    <a:pt x="86491" y="112120"/>
                    <a:pt x="86871" y="113212"/>
                    <a:pt x="88482" y="114446"/>
                  </a:cubicBezTo>
                  <a:cubicBezTo>
                    <a:pt x="90094" y="115680"/>
                    <a:pt x="93527" y="117294"/>
                    <a:pt x="95309" y="117958"/>
                  </a:cubicBezTo>
                  <a:cubicBezTo>
                    <a:pt x="97092" y="118623"/>
                    <a:pt x="97395" y="118148"/>
                    <a:pt x="99140" y="118338"/>
                  </a:cubicBezTo>
                  <a:cubicBezTo>
                    <a:pt x="100884" y="118528"/>
                    <a:pt x="120000" y="118908"/>
                    <a:pt x="105777" y="119003"/>
                  </a:cubicBezTo>
                  <a:cubicBezTo>
                    <a:pt x="91554" y="119098"/>
                    <a:pt x="28103" y="119003"/>
                    <a:pt x="13843" y="119003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Shape 211"/>
            <p:cNvCxnSpPr/>
            <p:nvPr/>
          </p:nvCxnSpPr>
          <p:spPr>
            <a:xfrm rot="10800000">
              <a:off x="3511550" y="3946524"/>
              <a:ext cx="0" cy="635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12" name="Shape 212"/>
            <p:cNvCxnSpPr/>
            <p:nvPr/>
          </p:nvCxnSpPr>
          <p:spPr>
            <a:xfrm rot="10800000">
              <a:off x="3841750" y="3949699"/>
              <a:ext cx="0" cy="635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13" name="Shape 213"/>
            <p:cNvCxnSpPr/>
            <p:nvPr/>
          </p:nvCxnSpPr>
          <p:spPr>
            <a:xfrm rot="10800000">
              <a:off x="2906711" y="3946524"/>
              <a:ext cx="0" cy="635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14" name="Shape 214"/>
            <p:cNvCxnSpPr/>
            <p:nvPr/>
          </p:nvCxnSpPr>
          <p:spPr>
            <a:xfrm rot="10800000">
              <a:off x="2571750" y="3946524"/>
              <a:ext cx="0" cy="635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15" name="Shape 215"/>
            <p:cNvCxnSpPr/>
            <p:nvPr/>
          </p:nvCxnSpPr>
          <p:spPr>
            <a:xfrm rot="10800000">
              <a:off x="1228725" y="2913061"/>
              <a:ext cx="0" cy="1033462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16" name="Shape 216"/>
            <p:cNvSpPr/>
            <p:nvPr/>
          </p:nvSpPr>
          <p:spPr>
            <a:xfrm>
              <a:off x="1179512" y="4710112"/>
              <a:ext cx="4727575" cy="9683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843" y="119003"/>
                  </a:moveTo>
                  <a:cubicBezTo>
                    <a:pt x="0" y="119003"/>
                    <a:pt x="21371" y="119003"/>
                    <a:pt x="22699" y="119098"/>
                  </a:cubicBezTo>
                  <a:cubicBezTo>
                    <a:pt x="24026" y="119193"/>
                    <a:pt x="20783" y="120000"/>
                    <a:pt x="21788" y="119477"/>
                  </a:cubicBezTo>
                  <a:cubicBezTo>
                    <a:pt x="22793" y="118955"/>
                    <a:pt x="26927" y="116962"/>
                    <a:pt x="28710" y="115870"/>
                  </a:cubicBezTo>
                  <a:cubicBezTo>
                    <a:pt x="30493" y="114778"/>
                    <a:pt x="31232" y="114636"/>
                    <a:pt x="32541" y="112927"/>
                  </a:cubicBezTo>
                  <a:cubicBezTo>
                    <a:pt x="33849" y="111218"/>
                    <a:pt x="35271" y="108702"/>
                    <a:pt x="36523" y="105522"/>
                  </a:cubicBezTo>
                  <a:cubicBezTo>
                    <a:pt x="37774" y="102341"/>
                    <a:pt x="38969" y="97974"/>
                    <a:pt x="40050" y="93750"/>
                  </a:cubicBezTo>
                  <a:cubicBezTo>
                    <a:pt x="41131" y="89525"/>
                    <a:pt x="42155" y="84351"/>
                    <a:pt x="42970" y="80268"/>
                  </a:cubicBezTo>
                  <a:cubicBezTo>
                    <a:pt x="43786" y="76186"/>
                    <a:pt x="44165" y="73860"/>
                    <a:pt x="44924" y="69303"/>
                  </a:cubicBezTo>
                  <a:cubicBezTo>
                    <a:pt x="45682" y="64746"/>
                    <a:pt x="46611" y="58623"/>
                    <a:pt x="47522" y="52927"/>
                  </a:cubicBezTo>
                  <a:cubicBezTo>
                    <a:pt x="48432" y="47231"/>
                    <a:pt x="49475" y="40348"/>
                    <a:pt x="50385" y="35031"/>
                  </a:cubicBezTo>
                  <a:cubicBezTo>
                    <a:pt x="51295" y="29715"/>
                    <a:pt x="52092" y="25253"/>
                    <a:pt x="52983" y="21028"/>
                  </a:cubicBezTo>
                  <a:cubicBezTo>
                    <a:pt x="53874" y="16803"/>
                    <a:pt x="55145" y="11962"/>
                    <a:pt x="55714" y="9636"/>
                  </a:cubicBezTo>
                  <a:cubicBezTo>
                    <a:pt x="56283" y="7310"/>
                    <a:pt x="56112" y="8259"/>
                    <a:pt x="56415" y="7120"/>
                  </a:cubicBezTo>
                  <a:cubicBezTo>
                    <a:pt x="56719" y="5981"/>
                    <a:pt x="56927" y="3987"/>
                    <a:pt x="57534" y="2800"/>
                  </a:cubicBezTo>
                  <a:cubicBezTo>
                    <a:pt x="58141" y="1613"/>
                    <a:pt x="59336" y="0"/>
                    <a:pt x="60094" y="0"/>
                  </a:cubicBezTo>
                  <a:cubicBezTo>
                    <a:pt x="60853" y="0"/>
                    <a:pt x="61573" y="1566"/>
                    <a:pt x="62085" y="2800"/>
                  </a:cubicBezTo>
                  <a:cubicBezTo>
                    <a:pt x="62597" y="4034"/>
                    <a:pt x="62882" y="6218"/>
                    <a:pt x="63185" y="7357"/>
                  </a:cubicBezTo>
                  <a:cubicBezTo>
                    <a:pt x="63489" y="8496"/>
                    <a:pt x="63489" y="8117"/>
                    <a:pt x="63906" y="9636"/>
                  </a:cubicBezTo>
                  <a:cubicBezTo>
                    <a:pt x="64323" y="11155"/>
                    <a:pt x="64987" y="13053"/>
                    <a:pt x="65726" y="16471"/>
                  </a:cubicBezTo>
                  <a:cubicBezTo>
                    <a:pt x="66466" y="19889"/>
                    <a:pt x="67585" y="25680"/>
                    <a:pt x="68343" y="30237"/>
                  </a:cubicBezTo>
                  <a:cubicBezTo>
                    <a:pt x="69102" y="34794"/>
                    <a:pt x="69500" y="38876"/>
                    <a:pt x="70278" y="43813"/>
                  </a:cubicBezTo>
                  <a:cubicBezTo>
                    <a:pt x="71055" y="48750"/>
                    <a:pt x="71643" y="52167"/>
                    <a:pt x="73008" y="59762"/>
                  </a:cubicBezTo>
                  <a:cubicBezTo>
                    <a:pt x="74374" y="67357"/>
                    <a:pt x="76953" y="82167"/>
                    <a:pt x="78470" y="89382"/>
                  </a:cubicBezTo>
                  <a:cubicBezTo>
                    <a:pt x="79987" y="96598"/>
                    <a:pt x="81352" y="100395"/>
                    <a:pt x="82111" y="103053"/>
                  </a:cubicBezTo>
                  <a:cubicBezTo>
                    <a:pt x="82869" y="105712"/>
                    <a:pt x="82452" y="104098"/>
                    <a:pt x="83021" y="105332"/>
                  </a:cubicBezTo>
                  <a:cubicBezTo>
                    <a:pt x="83590" y="106566"/>
                    <a:pt x="84671" y="109082"/>
                    <a:pt x="85581" y="110601"/>
                  </a:cubicBezTo>
                  <a:cubicBezTo>
                    <a:pt x="86491" y="112120"/>
                    <a:pt x="86871" y="113212"/>
                    <a:pt x="88482" y="114446"/>
                  </a:cubicBezTo>
                  <a:cubicBezTo>
                    <a:pt x="90094" y="115680"/>
                    <a:pt x="93527" y="117294"/>
                    <a:pt x="95309" y="117958"/>
                  </a:cubicBezTo>
                  <a:cubicBezTo>
                    <a:pt x="97092" y="118623"/>
                    <a:pt x="97395" y="118148"/>
                    <a:pt x="99140" y="118338"/>
                  </a:cubicBezTo>
                  <a:cubicBezTo>
                    <a:pt x="100884" y="118528"/>
                    <a:pt x="120000" y="118908"/>
                    <a:pt x="105777" y="119003"/>
                  </a:cubicBezTo>
                  <a:cubicBezTo>
                    <a:pt x="91554" y="119098"/>
                    <a:pt x="28103" y="119003"/>
                    <a:pt x="13843" y="119003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" name="Shape 217"/>
            <p:cNvCxnSpPr/>
            <p:nvPr/>
          </p:nvCxnSpPr>
          <p:spPr>
            <a:xfrm rot="10800000">
              <a:off x="1228725" y="4646612"/>
              <a:ext cx="0" cy="1031875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18" name="Shape 218"/>
            <p:cNvCxnSpPr/>
            <p:nvPr/>
          </p:nvCxnSpPr>
          <p:spPr>
            <a:xfrm rot="10800000" flipH="1">
              <a:off x="3182936" y="2819400"/>
              <a:ext cx="23812" cy="2868611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19" name="Shape 219"/>
            <p:cNvCxnSpPr/>
            <p:nvPr/>
          </p:nvCxnSpPr>
          <p:spPr>
            <a:xfrm flipH="1">
              <a:off x="1228725" y="5673725"/>
              <a:ext cx="307974" cy="3174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20" name="Shape 220"/>
            <p:cNvCxnSpPr/>
            <p:nvPr/>
          </p:nvCxnSpPr>
          <p:spPr>
            <a:xfrm rot="10800000">
              <a:off x="3513137" y="4525962"/>
              <a:ext cx="0" cy="1162049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21" name="Shape 221"/>
            <p:cNvCxnSpPr/>
            <p:nvPr/>
          </p:nvCxnSpPr>
          <p:spPr>
            <a:xfrm>
              <a:off x="3130550" y="5753100"/>
              <a:ext cx="377824" cy="158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22" name="Shape 222"/>
            <p:cNvSpPr txBox="1"/>
            <p:nvPr/>
          </p:nvSpPr>
          <p:spPr>
            <a:xfrm>
              <a:off x="2657475" y="4068762"/>
              <a:ext cx="13701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Trait value</a:t>
              </a:r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3798887" y="4267200"/>
              <a:ext cx="1441449" cy="7016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Mean next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generation</a:t>
              </a:r>
            </a:p>
          </p:txBody>
        </p:sp>
        <p:sp>
          <p:nvSpPr>
            <p:cNvPr id="224" name="Shape 224"/>
            <p:cNvSpPr txBox="1"/>
            <p:nvPr/>
          </p:nvSpPr>
          <p:spPr>
            <a:xfrm rot="-5400000">
              <a:off x="350837" y="3094037"/>
              <a:ext cx="1384299" cy="3968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Frequency</a:t>
              </a:r>
            </a:p>
          </p:txBody>
        </p:sp>
        <p:sp>
          <p:nvSpPr>
            <p:cNvPr id="225" name="Shape 225"/>
            <p:cNvSpPr txBox="1"/>
            <p:nvPr/>
          </p:nvSpPr>
          <p:spPr>
            <a:xfrm rot="-5400000">
              <a:off x="344487" y="4835525"/>
              <a:ext cx="1384299" cy="3968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Frequency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5246687" y="5486400"/>
              <a:ext cx="381000" cy="3047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 txBox="1"/>
            <p:nvPr/>
          </p:nvSpPr>
          <p:spPr>
            <a:xfrm>
              <a:off x="1905000" y="5791200"/>
              <a:ext cx="3124199" cy="3968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Response to selection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550862" y="112711"/>
            <a:ext cx="7893000" cy="57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2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Why is it so slow?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381000" y="1066800"/>
            <a:ext cx="84009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•"/>
            </a:pP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Depletion of beneficial genetic variation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•"/>
            </a:pPr>
            <a:r>
              <a:rPr lang="en-US" sz="2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 of selection (Haldane, 1957)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–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rate of adaptation is limited by the number of selective deaths that have to occur to replace one allele with another.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3810000" y="3352800"/>
            <a:ext cx="3207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Shape 235"/>
          <p:cNvGrpSpPr/>
          <p:nvPr/>
        </p:nvGrpSpPr>
        <p:grpSpPr>
          <a:xfrm>
            <a:off x="1371600" y="2667000"/>
            <a:ext cx="2514599" cy="2286000"/>
            <a:chOff x="3276600" y="2514600"/>
            <a:chExt cx="2514599" cy="2286000"/>
          </a:xfrm>
        </p:grpSpPr>
        <p:pic>
          <p:nvPicPr>
            <p:cNvPr id="236" name="Shape 2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8162" y="2743200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Shape 2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29200" y="3048000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Shape 2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06887" y="3352800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Shape 2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06887" y="4119562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Shape 2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81400" y="3048000"/>
              <a:ext cx="609599" cy="609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Shape 241"/>
            <p:cNvSpPr txBox="1"/>
            <p:nvPr/>
          </p:nvSpPr>
          <p:spPr>
            <a:xfrm>
              <a:off x="4405312" y="2755900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1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5086350" y="3060700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1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4364037" y="3365500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1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pic>
          <p:nvPicPr>
            <p:cNvPr id="244" name="Shape 2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3810000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Shape 245"/>
            <p:cNvSpPr txBox="1"/>
            <p:nvPr/>
          </p:nvSpPr>
          <p:spPr>
            <a:xfrm>
              <a:off x="4364037" y="4132262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1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3276600" y="2514600"/>
              <a:ext cx="2514599" cy="2286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 txBox="1"/>
            <p:nvPr/>
          </p:nvSpPr>
          <p:spPr>
            <a:xfrm>
              <a:off x="3600450" y="3124200"/>
              <a:ext cx="438150" cy="36671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800" b="1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sp>
          <p:nvSpPr>
            <p:cNvPr id="248" name="Shape 248"/>
            <p:cNvSpPr txBox="1"/>
            <p:nvPr/>
          </p:nvSpPr>
          <p:spPr>
            <a:xfrm>
              <a:off x="5010150" y="3822700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1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  <p:pic>
          <p:nvPicPr>
            <p:cNvPr id="249" name="Shape 2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57600" y="3657600"/>
              <a:ext cx="528637" cy="528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 txBox="1"/>
            <p:nvPr/>
          </p:nvSpPr>
          <p:spPr>
            <a:xfrm>
              <a:off x="3714750" y="3670300"/>
              <a:ext cx="382586" cy="3968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1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rr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1752600" y="2667000"/>
            <a:ext cx="1860549" cy="2197099"/>
            <a:chOff x="3657600" y="2514600"/>
            <a:chExt cx="1860549" cy="2197099"/>
          </a:xfrm>
        </p:grpSpPr>
        <p:sp>
          <p:nvSpPr>
            <p:cNvPr id="252" name="Shape 252"/>
            <p:cNvSpPr txBox="1"/>
            <p:nvPr/>
          </p:nvSpPr>
          <p:spPr>
            <a:xfrm>
              <a:off x="3657600" y="3430587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lang="en-US" sz="4800" b="0" i="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253" name="Shape 253"/>
            <p:cNvSpPr txBox="1"/>
            <p:nvPr/>
          </p:nvSpPr>
          <p:spPr>
            <a:xfrm>
              <a:off x="4314825" y="3887787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lang="en-US" sz="4800" b="0" i="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4311650" y="3124200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lang="en-US" sz="4800" b="0" i="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255" name="Shape 255"/>
            <p:cNvSpPr txBox="1"/>
            <p:nvPr/>
          </p:nvSpPr>
          <p:spPr>
            <a:xfrm>
              <a:off x="4959350" y="3595687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lang="en-US" sz="4800" b="0" i="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5029200" y="2819400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lang="en-US" sz="4800" b="0" i="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257" name="Shape 257"/>
            <p:cNvSpPr txBox="1"/>
            <p:nvPr/>
          </p:nvSpPr>
          <p:spPr>
            <a:xfrm>
              <a:off x="4349750" y="2514600"/>
              <a:ext cx="488949" cy="8239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0000"/>
                </a:buClr>
                <a:buSzPct val="25000"/>
                <a:buFont typeface="Arial"/>
                <a:buNone/>
              </a:pPr>
              <a:r>
                <a:rPr lang="en-US" sz="4800" b="0" i="0" u="none">
                  <a:solidFill>
                    <a:srgbClr val="F8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</p:grpSp>
      <p:sp>
        <p:nvSpPr>
          <p:cNvPr id="258" name="Shape 258"/>
          <p:cNvSpPr txBox="1"/>
          <p:nvPr/>
        </p:nvSpPr>
        <p:spPr>
          <a:xfrm>
            <a:off x="228600" y="5318125"/>
            <a:ext cx="9144000" cy="39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If selection is too strong, the population will go extinct.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685800" y="5699125"/>
            <a:ext cx="8316900" cy="39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Density-dependent “soft” selection provides a buffer against extinction.</a:t>
            </a:r>
          </a:p>
        </p:txBody>
      </p:sp>
      <p:grpSp>
        <p:nvGrpSpPr>
          <p:cNvPr id="260" name="Shape 260"/>
          <p:cNvGrpSpPr/>
          <p:nvPr/>
        </p:nvGrpSpPr>
        <p:grpSpPr>
          <a:xfrm>
            <a:off x="4424362" y="2733673"/>
            <a:ext cx="4186237" cy="2552700"/>
            <a:chOff x="4424362" y="2962273"/>
            <a:chExt cx="4186237" cy="2552700"/>
          </a:xfrm>
        </p:grpSpPr>
        <p:cxnSp>
          <p:nvCxnSpPr>
            <p:cNvPr id="261" name="Shape 261"/>
            <p:cNvCxnSpPr/>
            <p:nvPr/>
          </p:nvCxnSpPr>
          <p:spPr>
            <a:xfrm>
              <a:off x="4983162" y="3097211"/>
              <a:ext cx="0" cy="1900237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62" name="Shape 262"/>
            <p:cNvSpPr txBox="1"/>
            <p:nvPr/>
          </p:nvSpPr>
          <p:spPr>
            <a:xfrm rot="-5400000">
              <a:off x="3499643" y="3886992"/>
              <a:ext cx="2216149" cy="36671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800" b="1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Thermal Tolerance</a:t>
              </a:r>
            </a:p>
          </p:txBody>
        </p:sp>
        <p:cxnSp>
          <p:nvCxnSpPr>
            <p:cNvPr id="263" name="Shape 263"/>
            <p:cNvCxnSpPr/>
            <p:nvPr/>
          </p:nvCxnSpPr>
          <p:spPr>
            <a:xfrm rot="10800000">
              <a:off x="4924425" y="4362450"/>
              <a:ext cx="58737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64" name="Shape 264"/>
            <p:cNvCxnSpPr/>
            <p:nvPr/>
          </p:nvCxnSpPr>
          <p:spPr>
            <a:xfrm rot="10800000">
              <a:off x="4924425" y="3729037"/>
              <a:ext cx="58737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65" name="Shape 265"/>
            <p:cNvCxnSpPr/>
            <p:nvPr/>
          </p:nvCxnSpPr>
          <p:spPr>
            <a:xfrm rot="10800000">
              <a:off x="4884737" y="3092450"/>
              <a:ext cx="107949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66" name="Shape 266"/>
            <p:cNvCxnSpPr/>
            <p:nvPr/>
          </p:nvCxnSpPr>
          <p:spPr>
            <a:xfrm>
              <a:off x="4983162" y="4997450"/>
              <a:ext cx="362743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67" name="Shape 267"/>
            <p:cNvCxnSpPr/>
            <p:nvPr/>
          </p:nvCxnSpPr>
          <p:spPr>
            <a:xfrm>
              <a:off x="7593011" y="4983162"/>
              <a:ext cx="0" cy="90486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68" name="Shape 268"/>
            <p:cNvCxnSpPr/>
            <p:nvPr/>
          </p:nvCxnSpPr>
          <p:spPr>
            <a:xfrm>
              <a:off x="5859462" y="4983162"/>
              <a:ext cx="0" cy="90486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69" name="Shape 269"/>
            <p:cNvCxnSpPr/>
            <p:nvPr/>
          </p:nvCxnSpPr>
          <p:spPr>
            <a:xfrm>
              <a:off x="8459786" y="4983162"/>
              <a:ext cx="0" cy="90486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70" name="Shape 270"/>
            <p:cNvCxnSpPr/>
            <p:nvPr/>
          </p:nvCxnSpPr>
          <p:spPr>
            <a:xfrm>
              <a:off x="6726236" y="4983162"/>
              <a:ext cx="0" cy="90486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71" name="Shape 271"/>
            <p:cNvSpPr txBox="1"/>
            <p:nvPr/>
          </p:nvSpPr>
          <p:spPr>
            <a:xfrm>
              <a:off x="6156325" y="5148262"/>
              <a:ext cx="717550" cy="36671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800" b="1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Time</a:t>
              </a:r>
            </a:p>
          </p:txBody>
        </p:sp>
        <p:cxnSp>
          <p:nvCxnSpPr>
            <p:cNvPr id="272" name="Shape 272"/>
            <p:cNvCxnSpPr/>
            <p:nvPr/>
          </p:nvCxnSpPr>
          <p:spPr>
            <a:xfrm rot="10800000" flipH="1">
              <a:off x="4992687" y="4038600"/>
              <a:ext cx="2398712" cy="944561"/>
            </a:xfrm>
            <a:prstGeom prst="straightConnector1">
              <a:avLst/>
            </a:prstGeom>
            <a:noFill/>
            <a:ln w="76200" cap="flat" cmpd="sng">
              <a:solidFill>
                <a:srgbClr val="0091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273" name="Shape 273"/>
            <p:cNvSpPr txBox="1"/>
            <p:nvPr/>
          </p:nvSpPr>
          <p:spPr>
            <a:xfrm>
              <a:off x="5794375" y="3124200"/>
              <a:ext cx="133349" cy="156844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5715000" y="4662487"/>
              <a:ext cx="304799" cy="341311"/>
            </a:xfrm>
            <a:prstGeom prst="ellipse">
              <a:avLst/>
            </a:prstGeom>
            <a:solidFill>
              <a:srgbClr val="F80000"/>
            </a:solidFill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 txBox="1"/>
            <p:nvPr/>
          </p:nvSpPr>
          <p:spPr>
            <a:xfrm>
              <a:off x="6632575" y="3124200"/>
              <a:ext cx="133349" cy="156844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 txBox="1"/>
            <p:nvPr/>
          </p:nvSpPr>
          <p:spPr>
            <a:xfrm>
              <a:off x="7546975" y="3124200"/>
              <a:ext cx="133349" cy="156844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Shape 277"/>
            <p:cNvGrpSpPr/>
            <p:nvPr/>
          </p:nvGrpSpPr>
          <p:grpSpPr>
            <a:xfrm>
              <a:off x="8305800" y="3124199"/>
              <a:ext cx="304799" cy="1879600"/>
              <a:chOff x="381000" y="152400"/>
              <a:chExt cx="1219199" cy="6299200"/>
            </a:xfrm>
          </p:grpSpPr>
          <p:sp>
            <p:nvSpPr>
              <p:cNvPr id="278" name="Shape 278"/>
              <p:cNvSpPr txBox="1"/>
              <p:nvPr/>
            </p:nvSpPr>
            <p:spPr>
              <a:xfrm>
                <a:off x="698500" y="152400"/>
                <a:ext cx="533399" cy="5257799"/>
              </a:xfrm>
              <a:prstGeom prst="rect">
                <a:avLst/>
              </a:prstGeom>
              <a:solidFill>
                <a:srgbClr val="F80000"/>
              </a:solidFill>
              <a:ln w="9525" cap="flat" cmpd="sng">
                <a:solidFill>
                  <a:schemeClr val="l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Shape 279"/>
              <p:cNvSpPr/>
              <p:nvPr/>
            </p:nvSpPr>
            <p:spPr>
              <a:xfrm>
                <a:off x="381000" y="5308600"/>
                <a:ext cx="1219199" cy="1143000"/>
              </a:xfrm>
              <a:prstGeom prst="ellipse">
                <a:avLst/>
              </a:prstGeom>
              <a:solidFill>
                <a:srgbClr val="F80000"/>
              </a:solidFill>
              <a:ln w="9525" cap="flat" cmpd="sng">
                <a:solidFill>
                  <a:schemeClr val="lt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0" name="Shape 280"/>
            <p:cNvSpPr txBox="1"/>
            <p:nvPr/>
          </p:nvSpPr>
          <p:spPr>
            <a:xfrm>
              <a:off x="6629400" y="4114800"/>
              <a:ext cx="134936" cy="584200"/>
            </a:xfrm>
            <a:prstGeom prst="rect">
              <a:avLst/>
            </a:prstGeom>
            <a:solidFill>
              <a:srgbClr val="F80000"/>
            </a:solidFill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6553200" y="4662487"/>
              <a:ext cx="304799" cy="341311"/>
            </a:xfrm>
            <a:prstGeom prst="ellipse">
              <a:avLst/>
            </a:prstGeom>
            <a:solidFill>
              <a:srgbClr val="F80000"/>
            </a:solidFill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 txBox="1"/>
            <p:nvPr/>
          </p:nvSpPr>
          <p:spPr>
            <a:xfrm>
              <a:off x="7543800" y="3657600"/>
              <a:ext cx="136524" cy="1066799"/>
            </a:xfrm>
            <a:prstGeom prst="rect">
              <a:avLst/>
            </a:prstGeom>
            <a:solidFill>
              <a:srgbClr val="F80000"/>
            </a:solidFill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7467600" y="4662487"/>
              <a:ext cx="304799" cy="341311"/>
            </a:xfrm>
            <a:prstGeom prst="ellipse">
              <a:avLst/>
            </a:prstGeom>
            <a:solidFill>
              <a:srgbClr val="F80000"/>
            </a:solidFill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4" name="Shape 284"/>
            <p:cNvCxnSpPr/>
            <p:nvPr/>
          </p:nvCxnSpPr>
          <p:spPr>
            <a:xfrm rot="10800000" flipH="1">
              <a:off x="7391400" y="3817936"/>
              <a:ext cx="508000" cy="220662"/>
            </a:xfrm>
            <a:prstGeom prst="straightConnector1">
              <a:avLst/>
            </a:prstGeom>
            <a:noFill/>
            <a:ln w="76200" cap="flat" cmpd="sng">
              <a:solidFill>
                <a:srgbClr val="009100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/>
        </p:nvSpPr>
        <p:spPr>
          <a:xfrm>
            <a:off x="342900" y="0"/>
            <a:ext cx="8458200" cy="9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b="0" i="0" u="non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Factors that affect speed of adaptation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431925" y="885825"/>
            <a:ext cx="18414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Shape 291"/>
          <p:cNvCxnSpPr/>
          <p:nvPr/>
        </p:nvCxnSpPr>
        <p:spPr>
          <a:xfrm rot="10800000">
            <a:off x="1066800" y="1142999"/>
            <a:ext cx="0" cy="2057400"/>
          </a:xfrm>
          <a:prstGeom prst="straightConnector1">
            <a:avLst/>
          </a:prstGeom>
          <a:noFill/>
          <a:ln w="76200" cap="flat" cmpd="sng">
            <a:solidFill>
              <a:srgbClr val="F80000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292" name="Shape 292"/>
          <p:cNvSpPr txBox="1"/>
          <p:nvPr/>
        </p:nvSpPr>
        <p:spPr>
          <a:xfrm>
            <a:off x="1431925" y="1524000"/>
            <a:ext cx="7162799" cy="191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lang="en-US"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 Populations: ⇑ beneficial mutations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lang="en-US"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 Number of Genes : ⇑ beneficial mutations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lang="en-US"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Rate of Recombination (in large populations)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lang="en-US"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Strong Selection: ⇑ initial rate of adaptation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lang="en-US"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Constant Selection</a:t>
            </a:r>
          </a:p>
        </p:txBody>
      </p:sp>
      <p:cxnSp>
        <p:nvCxnSpPr>
          <p:cNvPr id="293" name="Shape 293"/>
          <p:cNvCxnSpPr/>
          <p:nvPr/>
        </p:nvCxnSpPr>
        <p:spPr>
          <a:xfrm>
            <a:off x="1066800" y="3733800"/>
            <a:ext cx="0" cy="1447800"/>
          </a:xfrm>
          <a:prstGeom prst="straightConnector1">
            <a:avLst/>
          </a:prstGeom>
          <a:noFill/>
          <a:ln w="76200" cap="flat" cmpd="sng">
            <a:solidFill>
              <a:srgbClr val="F80000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294" name="Shape 294"/>
          <p:cNvSpPr txBox="1"/>
          <p:nvPr/>
        </p:nvSpPr>
        <p:spPr>
          <a:xfrm rot="-5400000" flipH="1">
            <a:off x="-1305718" y="3602830"/>
            <a:ext cx="3822700" cy="579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Speed of adaptation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431925" y="3733800"/>
            <a:ext cx="7712074" cy="15525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lang="en-US"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Small Populations: ⇓ beneficial mutations, drift, inbreeding depression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lang="en-US"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Fluctuating selection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lang="en-US"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trait heritability </a:t>
            </a:r>
          </a:p>
        </p:txBody>
      </p:sp>
      <p:cxnSp>
        <p:nvCxnSpPr>
          <p:cNvPr id="296" name="Shape 296"/>
          <p:cNvCxnSpPr/>
          <p:nvPr/>
        </p:nvCxnSpPr>
        <p:spPr>
          <a:xfrm>
            <a:off x="1066800" y="5562600"/>
            <a:ext cx="0" cy="990599"/>
          </a:xfrm>
          <a:prstGeom prst="straightConnector1">
            <a:avLst/>
          </a:prstGeom>
          <a:noFill/>
          <a:ln w="76200" cap="flat" cmpd="sng">
            <a:solidFill>
              <a:srgbClr val="F80000"/>
            </a:solidFill>
            <a:prstDash val="solid"/>
            <a:miter/>
            <a:headEnd type="triangle" w="lg" len="lg"/>
            <a:tailEnd type="triangle" w="lg" len="lg"/>
          </a:ln>
        </p:spPr>
      </p:cxnSp>
      <p:sp>
        <p:nvSpPr>
          <p:cNvPr id="297" name="Shape 297"/>
          <p:cNvSpPr txBox="1"/>
          <p:nvPr/>
        </p:nvSpPr>
        <p:spPr>
          <a:xfrm>
            <a:off x="1431925" y="5638800"/>
            <a:ext cx="7712074" cy="11874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lang="en-US"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 flow: increases variability, but reduces efficiency  of selection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lang="en-US" sz="1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Genetic correlations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l="47407"/>
          <a:stretch/>
        </p:blipFill>
        <p:spPr>
          <a:xfrm>
            <a:off x="4368800" y="2084376"/>
            <a:ext cx="3919200" cy="39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60325" y="87311"/>
            <a:ext cx="9007500" cy="57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2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Has adaptation to climate change already occurred?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304800" y="1122362"/>
            <a:ext cx="8572500" cy="7016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Mosquito example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shifts toward shorter critical photoperiods (more southern phenotypes) increased with latitude as growing seasons lengthen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775" y="2719861"/>
            <a:ext cx="1765200" cy="23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753475" y="4986812"/>
            <a:ext cx="2857500" cy="30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Pitcher-plant mosquito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4974100" y="6187425"/>
            <a:ext cx="2908200" cy="30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Bradshaw &amp; </a:t>
            </a:r>
            <a:r>
              <a:rPr lang="en-US" sz="1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Holzapfel</a:t>
            </a:r>
            <a:r>
              <a:rPr lang="en-US" sz="1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PNAS 2001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19050" y="6667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Very little evidence of this so far (largely a lack of proper tests)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7937" y="-66675"/>
            <a:ext cx="9144000" cy="8493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 Evolution and Climate change – </a:t>
            </a:r>
            <a:r>
              <a:rPr lang="en-US" sz="32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</a:t>
            </a:r>
            <a:r>
              <a:rPr lang="en-US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" y="784225"/>
            <a:ext cx="9144000" cy="60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1917700" y="965200"/>
            <a:ext cx="5422899" cy="519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25000"/>
              <a:buFont typeface="Arial"/>
              <a:buNone/>
            </a:pPr>
            <a:r>
              <a:rPr lang="en-US" sz="2800" b="0" i="0" u="none" strike="noStrike" cap="none">
                <a:solidFill>
                  <a:srgbClr val="000090"/>
                </a:solidFill>
                <a:latin typeface="Arial"/>
                <a:ea typeface="Arial"/>
                <a:cs typeface="Arial"/>
                <a:sym typeface="Arial"/>
              </a:rPr>
              <a:t>The global selection experiment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10350" y="2336800"/>
            <a:ext cx="8317800" cy="1672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will species, populations and communities respond to climate</a:t>
            </a:r>
            <a:r>
              <a:rPr lang="en-US" sz="1800">
                <a:solidFill>
                  <a:schemeClr val="lt1"/>
                </a:solidFill>
              </a:rPr>
              <a:t> </a:t>
            </a: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change?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plants adapt or migrate fast enough to avoid extinction?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can we minimize extinction due to climate change?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833437" y="158750"/>
            <a:ext cx="7497900" cy="57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2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So, how will climate change affect species?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998525" y="852475"/>
            <a:ext cx="7062000" cy="613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Because the rate of change is so rapid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ompletely new assemblages of species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communities) will develop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But which species/lineages will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survive</a:t>
            </a:r>
            <a:r>
              <a:rPr lang="en-US" sz="24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hose that can </a:t>
            </a:r>
            <a:r>
              <a:rPr lang="en-US" sz="2400" b="0" i="0" u="none" strike="noStrike" cap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evolve quickly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large populations, high fecundity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genetic diversity within the populations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heritability of traits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short generation times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hose that can </a:t>
            </a:r>
            <a:r>
              <a:rPr lang="en-US" sz="2400" b="0" i="0" u="none" strike="noStrike" cap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migrate quickly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large ranges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mobility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easily dispersed seeds (long-distance dispersal)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hose with extremely </a:t>
            </a:r>
            <a:r>
              <a:rPr lang="en-US" sz="2400" b="0" i="0" u="none" strike="noStrike" cap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plastic phenotypes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/>
        </p:nvSpPr>
        <p:spPr>
          <a:xfrm>
            <a:off x="190500" y="228600"/>
            <a:ext cx="8724899" cy="946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b="0" i="0" u="non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How do we use this information to minimize species extinctions as a result of climate change?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87225" y="1257300"/>
            <a:ext cx="8211300" cy="301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1. Conserve genetic diversity and capacity for </a:t>
            </a:r>
            <a:r>
              <a:rPr lang="en-US" sz="2400" b="0" i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adaptation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Conserve l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ocally adapted </a:t>
            </a:r>
            <a:r>
              <a:rPr lang="en-US" sz="24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populations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(not just species)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P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</a:t>
            </a:r>
            <a:r>
              <a:rPr lang="en-US" sz="2400" dirty="0">
                <a:solidFill>
                  <a:schemeClr val="lt1"/>
                </a:solidFill>
              </a:rPr>
              <a:t>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large and </a:t>
            </a:r>
            <a:r>
              <a:rPr lang="en-US" sz="24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heterogeneous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habitats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2. Maintain dispersal/migratory abilities of organisms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Create connected network of habitat patches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Assisted migration?</a:t>
            </a:r>
          </a:p>
          <a:p>
            <a:pPr marL="457200" lvl="1" indent="0" rtl="0">
              <a:spcBef>
                <a:spcPts val="0"/>
              </a:spcBef>
              <a:buClr>
                <a:schemeClr val="lt1"/>
              </a:buClr>
              <a:buFont typeface="Noto Sans Symbols"/>
              <a:buNone/>
            </a:pPr>
            <a:endParaRPr sz="2400"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3. Hit politicians over head with </a:t>
            </a:r>
            <a:r>
              <a:rPr lang="en-US" sz="2400" dirty="0" smtClean="0">
                <a:solidFill>
                  <a:schemeClr val="lt1"/>
                </a:solidFill>
              </a:rPr>
              <a:t>a blunt </a:t>
            </a:r>
            <a:r>
              <a:rPr lang="en-US" sz="2400" dirty="0">
                <a:solidFill>
                  <a:schemeClr val="lt1"/>
                </a:solidFill>
              </a:rPr>
              <a:t>object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l="7020" t="5509"/>
          <a:stretch/>
        </p:blipFill>
        <p:spPr>
          <a:xfrm>
            <a:off x="6689393" y="4353050"/>
            <a:ext cx="2454600" cy="25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604837" y="234950"/>
            <a:ext cx="7929600" cy="57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2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Climate change and the risk of extinction</a:t>
            </a: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001" y="1033288"/>
            <a:ext cx="5316000" cy="50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2887342" y="6324950"/>
            <a:ext cx="26073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Jump &amp; Peñuelas 2005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l="9315"/>
          <a:stretch/>
        </p:blipFill>
        <p:spPr>
          <a:xfrm>
            <a:off x="3403600" y="1052512"/>
            <a:ext cx="15144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6062" y="1052512"/>
            <a:ext cx="3200399" cy="21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43150" y="112700"/>
            <a:ext cx="9020100" cy="9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Local adaptation and phenotypic plasticity in an alpine plant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200025" y="5129205"/>
            <a:ext cx="9020100" cy="157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Differences in climate along a latitudinal gradient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growth rates in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young plants </a:t>
            </a: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compensates for lower overall survival in southern populations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Poor performance across sites in warm years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800" b="0" i="0" u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800" b="0" i="0" u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7525" y="1052512"/>
            <a:ext cx="2644800" cy="38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5554662" y="3790950"/>
            <a:ext cx="2509799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Morris and Doak 2010 Nature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6003925" y="3194050"/>
            <a:ext cx="19797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 b="0" i="1" u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Silene</a:t>
            </a:r>
            <a:r>
              <a:rPr lang="en-US" sz="1200" b="0" i="1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1" u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acaulis</a:t>
            </a:r>
            <a:endParaRPr lang="en-US" sz="1200" b="0" i="1" u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3403600" y="4786312"/>
            <a:ext cx="16827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Distance from equator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898525" y="341304"/>
            <a:ext cx="7242300" cy="58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Unanswered questions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411150" y="1212850"/>
            <a:ext cx="8196600" cy="3046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arenR"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many populations of plants already maladapted to their current environment?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arenR"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the relative importance of migration, phenotypic plasticity and adaptation in responding to climate change?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arenR"/>
            </a:pPr>
            <a:r>
              <a:rPr lang="en-US" sz="24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selection pressures are likely to be the main cause of extinction (temperature, drought, biotic, etc.)?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79375" y="134936"/>
            <a:ext cx="1122361" cy="579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CO</a:t>
            </a:r>
            <a:r>
              <a:rPr lang="en-US" sz="3200" b="0" i="0" u="none" strike="noStrike" cap="none" baseline="-2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08" name="Shape 108"/>
          <p:cNvSpPr/>
          <p:nvPr/>
        </p:nvSpPr>
        <p:spPr>
          <a:xfrm>
            <a:off x="79375" y="92075"/>
            <a:ext cx="339724" cy="584200"/>
          </a:xfrm>
          <a:prstGeom prst="upArrow">
            <a:avLst>
              <a:gd name="adj1" fmla="val 6280"/>
              <a:gd name="adj2" fmla="val 50000"/>
            </a:avLst>
          </a:prstGeom>
          <a:gradFill>
            <a:gsLst>
              <a:gs pos="0">
                <a:srgbClr val="9BC1FF"/>
              </a:gs>
              <a:gs pos="100000">
                <a:srgbClr val="3F80CD"/>
              </a:gs>
            </a:gsLst>
            <a:lin ang="5400000" scaled="0"/>
          </a:gra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894921" y="5958745"/>
            <a:ext cx="6494420" cy="6644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2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Methane and nitrous oxide show similar </a:t>
            </a:r>
            <a:r>
              <a:rPr lang="en-US" sz="2200" b="0" i="0" u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trends</a:t>
            </a:r>
            <a:endParaRPr lang="en-US" sz="2200" b="0" i="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29" y="296563"/>
            <a:ext cx="7216346" cy="541226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247650" y="1643061"/>
            <a:ext cx="3922800" cy="409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0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Climatic changes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000" b="1" i="0" u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Changes in </a:t>
            </a:r>
            <a:r>
              <a:rPr lang="en-US" sz="20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 growth rates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0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Temperature increases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0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Changes in seasonality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0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Changes in precipitation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0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Changes  in growing season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Char char="●"/>
            </a:pPr>
            <a:r>
              <a:rPr lang="en-US" sz="20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Extreme climatic events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lang="en-US" sz="2000" b="1" i="0" u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2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you know any examples of the climate change consequences?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2000" b="1" i="0" u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(Discuss)</a:t>
            </a:r>
            <a:endParaRPr sz="2000" b="1" i="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baseline="-25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baseline="-25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baseline="-25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baseline="-25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Shape 115"/>
          <p:cNvGrpSpPr/>
          <p:nvPr/>
        </p:nvGrpSpPr>
        <p:grpSpPr>
          <a:xfrm>
            <a:off x="4246561" y="1008062"/>
            <a:ext cx="4329112" cy="5146674"/>
            <a:chOff x="3040061" y="855662"/>
            <a:chExt cx="4329112" cy="5146674"/>
          </a:xfrm>
        </p:grpSpPr>
        <p:pic>
          <p:nvPicPr>
            <p:cNvPr id="116" name="Shape 1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40061" y="855662"/>
              <a:ext cx="4329112" cy="5146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Shape 117"/>
            <p:cNvSpPr/>
            <p:nvPr/>
          </p:nvSpPr>
          <p:spPr>
            <a:xfrm>
              <a:off x="4697412" y="1382712"/>
              <a:ext cx="785811" cy="2111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240" y="900"/>
                  </a:moveTo>
                  <a:lnTo>
                    <a:pt x="240" y="119100"/>
                  </a:lnTo>
                  <a:lnTo>
                    <a:pt x="119760" y="119100"/>
                  </a:lnTo>
                  <a:lnTo>
                    <a:pt x="119760" y="900"/>
                  </a:lnTo>
                  <a:lnTo>
                    <a:pt x="240" y="900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4697412" y="2836861"/>
              <a:ext cx="603249" cy="2095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312" y="912"/>
                  </a:moveTo>
                  <a:lnTo>
                    <a:pt x="312" y="119088"/>
                  </a:lnTo>
                  <a:lnTo>
                    <a:pt x="119688" y="119088"/>
                  </a:lnTo>
                  <a:lnTo>
                    <a:pt x="119688" y="912"/>
                  </a:lnTo>
                  <a:lnTo>
                    <a:pt x="312" y="912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5018087" y="4252912"/>
              <a:ext cx="741361" cy="2111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  <a:moveTo>
                    <a:pt x="252" y="900"/>
                  </a:moveTo>
                  <a:lnTo>
                    <a:pt x="252" y="119100"/>
                  </a:lnTo>
                  <a:lnTo>
                    <a:pt x="119748" y="119100"/>
                  </a:lnTo>
                  <a:lnTo>
                    <a:pt x="119748" y="900"/>
                  </a:lnTo>
                  <a:lnTo>
                    <a:pt x="252" y="900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Shape 120"/>
          <p:cNvSpPr txBox="1"/>
          <p:nvPr/>
        </p:nvSpPr>
        <p:spPr>
          <a:xfrm>
            <a:off x="1991974" y="177800"/>
            <a:ext cx="5139000" cy="39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Wide-ranging effects of increased CO</a:t>
            </a:r>
            <a:r>
              <a:rPr lang="en-US" sz="2400" b="1" i="0" u="none" baseline="-2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1503947" y="25400"/>
            <a:ext cx="5925552" cy="396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0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Predicted changes in the bioclimatic envelopes of BC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6400" y="559137"/>
            <a:ext cx="5453100" cy="60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463550" y="146050"/>
            <a:ext cx="8186700" cy="9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How will species, populations and communities respond to climate change?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60376" y="1584325"/>
            <a:ext cx="7971000" cy="2682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arenR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Migration (of individuals or through seed dispersal)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arenR" startAt="2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Phenotypic plasticity (individual variability)</a:t>
            </a:r>
          </a:p>
          <a:p>
            <a: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148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arenR" startAt="3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Evolutionary adaptation</a:t>
            </a:r>
          </a:p>
          <a:p>
            <a:pPr marL="27432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148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Extinction</a:t>
            </a:r>
            <a:endParaRPr lang="en-US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40275"/>
            <a:ext cx="9144000" cy="21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82550" y="146050"/>
            <a:ext cx="8985300" cy="9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28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How are species, populations and communities responding to climate change?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" y="2054225"/>
            <a:ext cx="9144000" cy="29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25400" y="5176837"/>
            <a:ext cx="4038599" cy="396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Parmesan and </a:t>
            </a:r>
            <a:r>
              <a:rPr lang="en-US" sz="2000" b="0" i="0" u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Yohe</a:t>
            </a:r>
            <a:r>
              <a:rPr lang="en-US" sz="2000" b="0" i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Nature 2003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63550" y="400050"/>
            <a:ext cx="8186700" cy="519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2800" b="0" i="0" u="none" dirty="0" smtClean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1. Migration</a:t>
            </a:r>
            <a:endParaRPr lang="en-US" sz="2800" b="0" i="0" u="none" dirty="0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799" y="1465936"/>
            <a:ext cx="8404200" cy="26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22236" y="111125"/>
            <a:ext cx="8729661" cy="10064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Calibri"/>
              <a:buNone/>
            </a:pPr>
            <a:r>
              <a:rPr lang="en-US" sz="36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How quickly have trees moved in the past? </a:t>
            </a:r>
            <a:r>
              <a:rPr lang="en-US" sz="2400" b="0" i="0" u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Pollen records suggested up to 200 m/year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87" y="1262025"/>
            <a:ext cx="7038600" cy="51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592137" y="6418262"/>
            <a:ext cx="2287587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Davis &amp; Shaw, Science 2001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596900" y="6129337"/>
            <a:ext cx="4313237" cy="2444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out: http://</a:t>
            </a:r>
            <a:r>
              <a:rPr lang="en-US" sz="1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www.ncdc.noaa.gov</a:t>
            </a:r>
            <a:r>
              <a:rPr lang="en-US" sz="1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/paleo/pollen/viewer/</a:t>
            </a:r>
            <a:r>
              <a:rPr lang="en-US" sz="1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webviewer.html</a:t>
            </a:r>
            <a:endParaRPr lang="en-US" sz="10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1196</Words>
  <Application>Microsoft Macintosh PowerPoint</Application>
  <PresentationFormat>On-screen Show (4:3)</PresentationFormat>
  <Paragraphs>204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Mangal</vt:lpstr>
      <vt:lpstr>Noto Sans Symbols</vt:lpstr>
      <vt:lpstr>Times New Roman</vt:lpstr>
      <vt:lpstr>Arial</vt:lpstr>
      <vt:lpstr>Office Theme</vt:lpstr>
      <vt:lpstr>PowerPoint Presentation</vt:lpstr>
      <vt:lpstr>Plant Evolution and Climate change – Big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Joon Seon Lee</cp:lastModifiedBy>
  <cp:revision>32</cp:revision>
  <cp:lastPrinted>2017-02-27T19:37:23Z</cp:lastPrinted>
  <dcterms:modified xsi:type="dcterms:W3CDTF">2017-04-04T19:07:21Z</dcterms:modified>
</cp:coreProperties>
</file>